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4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</p:sldIdLst>
  <p:sldSz cx="9144000" cy="5143500" type="screen16x9"/>
  <p:notesSz cx="6858000" cy="9144000"/>
  <p:embeddedFontLst>
    <p:embeddedFont>
      <p:font typeface="Proxima Nova" panose="020B0604020202020204" charset="0"/>
      <p:regular r:id="rId46"/>
      <p:bold r:id="rId47"/>
      <p:italic r:id="rId48"/>
      <p:boldItalic r:id="rId4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730" y="8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2.fntdata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3.fntdata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55c2aa03c0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55c2aa03c0_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55c2aa03c0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55c2aa03c0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55c2aa03c0_3_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55c2aa03c0_3_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55c2aa03c0_1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55c2aa03c0_1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560866f0c6_2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560866f0c6_2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560866f0c6_2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560866f0c6_2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560866f0c6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560866f0c6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560866f0c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560866f0c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560866f0c6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560866f0c6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560866f0c6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560866f0c6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55c2aa03c0_3_2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55c2aa03c0_3_2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45c7e81e5f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45c7e81e5f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55c2aa03c0_3_2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55c2aa03c0_3_2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55c2aa03c0_3_2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55c2aa03c0_3_2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560866f0c6_2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560866f0c6_2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55c2aa03c0_3_2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55c2aa03c0_3_2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560866f0c6_2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560866f0c6_2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560866f0c6_2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560866f0c6_2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560866f0c6_2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560866f0c6_2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560866f0c6_2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560866f0c6_2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560866f0c6_3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g560866f0c6_3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560866f0c6_1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560866f0c6_1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560866f0c6_6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560866f0c6_6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560866f0c6_3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Google Shape;260;g560866f0c6_3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560866f0c6_3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560866f0c6_3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560866f0c6_0_3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" name="Google Shape;270;g560866f0c6_0_3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560866f0c6_1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Google Shape;275;g560866f0c6_1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560866f0c6_3_1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" name="Google Shape;280;g560866f0c6_3_1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560866f0c6_3_2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" name="Google Shape;288;g560866f0c6_3_2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560866f0c6_3_2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5" name="Google Shape;295;g560866f0c6_3_2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Data analysis covers a full collection time from pre-launch to recovery of 11,867s.  Launch time began at 1380s.  The payload traveled at approximately 19.5ft/s until the balloon burst at 106,600 feet at 6,780s and landed at 9,000s.  Min -15F (-26C)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560866f0c6_3_2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4" name="Google Shape;304;g560866f0c6_3_2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560866f0c6_3_1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3" name="Google Shape;313;g560866f0c6_3_1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Begins at a maximum of 0.95atm at a launch altitude of 1,200ft and decreases to a minimum of 0.02atm at the time of balloon burst at an altitude of 106,600ft observing a similar reverse pattern as the payload descends again reaching 0.91atm at a landing altitude of 1,490ft.</a:t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560866f0c6_3_1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2" name="Google Shape;322;g560866f0c6_3_1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47129cfd61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47129cfd61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560866f0c6_3_1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1" name="Google Shape;331;g560866f0c6_3_1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g560866f0c6_3_1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0" name="Google Shape;340;g560866f0c6_3_1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Many factors account for changes in UV index such as time of day, cloud cover, ozone levels, etc.  The data depicts a general trend in which the UV index increases with elevation and time of day </a:t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55c2aa03c0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" name="Google Shape;349;g55c2aa03c0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" name="Google Shape;35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560866f0c6_1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560866f0c6_1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560866f0c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560866f0c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55c2aa03c0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55c2aa03c0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55c2aa03c0_3_1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55c2aa03c0_3_1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55c2aa03c0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55c2aa03c0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1000">
                <a:solidFill>
                  <a:schemeClr val="dk2"/>
                </a:solidFill>
              </a:defRPr>
            </a:lvl1pPr>
            <a:lvl2pPr lvl="1" algn="r" rtl="0">
              <a:buNone/>
              <a:defRPr sz="1000">
                <a:solidFill>
                  <a:schemeClr val="dk2"/>
                </a:solidFill>
              </a:defRPr>
            </a:lvl2pPr>
            <a:lvl3pPr lvl="2" algn="r" rtl="0">
              <a:buNone/>
              <a:defRPr sz="1000">
                <a:solidFill>
                  <a:schemeClr val="dk2"/>
                </a:solidFill>
              </a:defRPr>
            </a:lvl3pPr>
            <a:lvl4pPr lvl="3" algn="r" rtl="0">
              <a:buNone/>
              <a:defRPr sz="1000">
                <a:solidFill>
                  <a:schemeClr val="dk2"/>
                </a:solidFill>
              </a:defRPr>
            </a:lvl4pPr>
            <a:lvl5pPr lvl="4" algn="r" rtl="0">
              <a:buNone/>
              <a:defRPr sz="1000">
                <a:solidFill>
                  <a:schemeClr val="dk2"/>
                </a:solidFill>
              </a:defRPr>
            </a:lvl5pPr>
            <a:lvl6pPr lvl="5" algn="r" rtl="0">
              <a:buNone/>
              <a:defRPr sz="1000">
                <a:solidFill>
                  <a:schemeClr val="dk2"/>
                </a:solidFill>
              </a:defRPr>
            </a:lvl6pPr>
            <a:lvl7pPr lvl="6" algn="r" rtl="0">
              <a:buNone/>
              <a:defRPr sz="1000">
                <a:solidFill>
                  <a:schemeClr val="dk2"/>
                </a:solidFill>
              </a:defRPr>
            </a:lvl7pPr>
            <a:lvl8pPr lvl="7" algn="r" rtl="0">
              <a:buNone/>
              <a:defRPr sz="1000">
                <a:solidFill>
                  <a:schemeClr val="dk2"/>
                </a:solidFill>
              </a:defRPr>
            </a:lvl8pPr>
            <a:lvl9pPr lvl="8" algn="r" rtl="0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3.png"/><Relationship Id="rId4" Type="http://schemas.openxmlformats.org/officeDocument/2006/relationships/image" Target="../media/image32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jpg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1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938125" y="2861850"/>
            <a:ext cx="8123100" cy="1588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0" b="1">
                <a:solidFill>
                  <a:schemeClr val="dk2"/>
                </a:solidFill>
              </a:rPr>
              <a:t>Flat Earth Society</a:t>
            </a:r>
            <a:endParaRPr sz="2500">
              <a:solidFill>
                <a:schemeClr val="dk2"/>
              </a:solidFill>
            </a:endParaRPr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2245425" y="4225675"/>
            <a:ext cx="8418000" cy="150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2200"/>
              <a:t> </a:t>
            </a:r>
            <a:r>
              <a:rPr lang="en" sz="2200" b="1"/>
              <a:t>Jose Inzunza 		 Juan Pablo Garcia </a:t>
            </a:r>
            <a:endParaRPr sz="2200"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2200" b="1"/>
              <a:t>Jennifer Bartelme		 Marina Sliwo   </a:t>
            </a:r>
            <a:endParaRPr sz="2200" b="1"/>
          </a:p>
        </p:txBody>
      </p:sp>
      <p:pic>
        <p:nvPicPr>
          <p:cNvPr id="56" name="Google Shape;56;p13"/>
          <p:cNvPicPr preferRelativeResize="0"/>
          <p:nvPr/>
        </p:nvPicPr>
        <p:blipFill rotWithShape="1">
          <a:blip r:embed="rId3">
            <a:alphaModFix/>
          </a:blip>
          <a:srcRect l="25407" t="19987" r="18005"/>
          <a:stretch/>
        </p:blipFill>
        <p:spPr>
          <a:xfrm>
            <a:off x="2090250" y="119075"/>
            <a:ext cx="5014253" cy="33240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Google Shape;123;p22"/>
          <p:cNvPicPr preferRelativeResize="0"/>
          <p:nvPr/>
        </p:nvPicPr>
        <p:blipFill rotWithShape="1">
          <a:blip r:embed="rId3">
            <a:alphaModFix/>
          </a:blip>
          <a:srcRect r="7706"/>
          <a:stretch/>
        </p:blipFill>
        <p:spPr>
          <a:xfrm>
            <a:off x="70750" y="1163150"/>
            <a:ext cx="4832200" cy="252165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24" name="Google Shape;124;p22"/>
          <p:cNvSpPr txBox="1">
            <a:spLocks noGrp="1"/>
          </p:cNvSpPr>
          <p:nvPr>
            <p:ph type="title"/>
          </p:nvPr>
        </p:nvSpPr>
        <p:spPr>
          <a:xfrm>
            <a:off x="311700" y="64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/>
              <a:t>Positioning System Output</a:t>
            </a:r>
            <a:endParaRPr sz="3500" b="1"/>
          </a:p>
        </p:txBody>
      </p:sp>
      <p:sp>
        <p:nvSpPr>
          <p:cNvPr id="125" name="Google Shape;125;p22"/>
          <p:cNvSpPr txBox="1">
            <a:spLocks noGrp="1"/>
          </p:cNvSpPr>
          <p:nvPr>
            <p:ph type="body" idx="2"/>
          </p:nvPr>
        </p:nvSpPr>
        <p:spPr>
          <a:xfrm>
            <a:off x="4902950" y="250975"/>
            <a:ext cx="42411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9144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</a:endParaRPr>
          </a:p>
          <a:p>
            <a:pPr marL="457200" lvl="0" indent="-368300" algn="l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2200"/>
              <a:buChar char="●"/>
            </a:pPr>
            <a:r>
              <a:rPr lang="en" sz="2200" b="1">
                <a:solidFill>
                  <a:srgbClr val="000000"/>
                </a:solidFill>
              </a:rPr>
              <a:t>Data output in NMEA sentence</a:t>
            </a:r>
            <a:endParaRPr sz="2200" b="1">
              <a:solidFill>
                <a:srgbClr val="000000"/>
              </a:solidFill>
            </a:endParaRPr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Char char="●"/>
            </a:pPr>
            <a:r>
              <a:rPr lang="en" sz="2200" b="1">
                <a:solidFill>
                  <a:srgbClr val="000000"/>
                </a:solidFill>
              </a:rPr>
              <a:t>Sentence uses header $xxxxx to define information type</a:t>
            </a:r>
            <a:endParaRPr sz="2200" b="1">
              <a:solidFill>
                <a:srgbClr val="000000"/>
              </a:solidFill>
            </a:endParaRPr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Char char="●"/>
            </a:pPr>
            <a:r>
              <a:rPr lang="en" sz="2200" b="1">
                <a:solidFill>
                  <a:srgbClr val="000000"/>
                </a:solidFill>
              </a:rPr>
              <a:t>Sentence then parsed for necessary information</a:t>
            </a:r>
            <a:endParaRPr sz="2200" b="1">
              <a:solidFill>
                <a:srgbClr val="000000"/>
              </a:solidFill>
            </a:endParaRPr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Char char="●"/>
            </a:pPr>
            <a:r>
              <a:rPr lang="en" sz="2200" b="1">
                <a:solidFill>
                  <a:srgbClr val="000000"/>
                </a:solidFill>
              </a:rPr>
              <a:t>Position, Altitude data stored every 2 seconds</a:t>
            </a:r>
            <a:endParaRPr sz="2200" b="1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22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22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Google Shape;130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23"/>
          <p:cNvSpPr txBox="1">
            <a:spLocks noGrp="1"/>
          </p:cNvSpPr>
          <p:nvPr>
            <p:ph type="title"/>
          </p:nvPr>
        </p:nvSpPr>
        <p:spPr>
          <a:xfrm>
            <a:off x="-100" y="1863075"/>
            <a:ext cx="9144000" cy="1324800"/>
          </a:xfrm>
          <a:prstGeom prst="rect">
            <a:avLst/>
          </a:prstGeom>
          <a:solidFill>
            <a:srgbClr val="000000"/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0">
                <a:solidFill>
                  <a:srgbClr val="FFFFFF"/>
                </a:solidFill>
              </a:rPr>
              <a:t>MODEM</a:t>
            </a:r>
            <a:endParaRPr sz="80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4"/>
          <p:cNvSpPr txBox="1">
            <a:spLocks noGrp="1"/>
          </p:cNvSpPr>
          <p:nvPr>
            <p:ph type="title"/>
          </p:nvPr>
        </p:nvSpPr>
        <p:spPr>
          <a:xfrm>
            <a:off x="113100" y="141600"/>
            <a:ext cx="4389000" cy="1988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 b="1">
                <a:solidFill>
                  <a:srgbClr val="000000"/>
                </a:solidFill>
              </a:rPr>
              <a:t>The RockBLOCK Modem</a:t>
            </a:r>
            <a:endParaRPr sz="4500" b="1">
              <a:solidFill>
                <a:srgbClr val="000000"/>
              </a:solidFill>
            </a:endParaRPr>
          </a:p>
        </p:txBody>
      </p:sp>
      <p:sp>
        <p:nvSpPr>
          <p:cNvPr id="137" name="Google Shape;137;p24"/>
          <p:cNvSpPr txBox="1">
            <a:spLocks noGrp="1"/>
          </p:cNvSpPr>
          <p:nvPr>
            <p:ph type="subTitle" idx="1"/>
          </p:nvPr>
        </p:nvSpPr>
        <p:spPr>
          <a:xfrm>
            <a:off x="234300" y="2130289"/>
            <a:ext cx="4045200" cy="263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500" b="1">
                <a:solidFill>
                  <a:srgbClr val="000000"/>
                </a:solidFill>
              </a:rPr>
              <a:t>•It relies on the IRIDIUM constellation (66 satellites)</a:t>
            </a:r>
            <a:endParaRPr sz="2500" b="1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500" b="1">
                <a:solidFill>
                  <a:srgbClr val="000000"/>
                </a:solidFill>
              </a:rPr>
              <a:t>•Cost: 250$ </a:t>
            </a:r>
            <a:endParaRPr sz="2500" b="1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500" b="1">
                <a:solidFill>
                  <a:srgbClr val="000000"/>
                </a:solidFill>
              </a:rPr>
              <a:t>•1¢ per byte</a:t>
            </a:r>
            <a:endParaRPr sz="2500" b="1">
              <a:solidFill>
                <a:srgbClr val="000000"/>
              </a:solidFill>
            </a:endParaRPr>
          </a:p>
          <a:p>
            <a:pPr marL="4572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500" b="1">
              <a:solidFill>
                <a:srgbClr val="000000"/>
              </a:solidFill>
            </a:endParaRPr>
          </a:p>
        </p:txBody>
      </p:sp>
      <p:pic>
        <p:nvPicPr>
          <p:cNvPr id="138" name="Google Shape;138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2571750"/>
            <a:ext cx="4572000" cy="25438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1" y="0"/>
            <a:ext cx="4572001" cy="2543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5"/>
          <p:cNvSpPr txBox="1">
            <a:spLocks noGrp="1"/>
          </p:cNvSpPr>
          <p:nvPr>
            <p:ph type="title" idx="4294967295"/>
          </p:nvPr>
        </p:nvSpPr>
        <p:spPr>
          <a:xfrm>
            <a:off x="355150" y="266475"/>
            <a:ext cx="8195100" cy="89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>
                <a:solidFill>
                  <a:srgbClr val="000000"/>
                </a:solidFill>
              </a:rPr>
              <a:t>On the Ground / In vehicle</a:t>
            </a:r>
            <a:endParaRPr sz="4000" b="1">
              <a:solidFill>
                <a:srgbClr val="000000"/>
              </a:solidFill>
            </a:endParaRPr>
          </a:p>
        </p:txBody>
      </p:sp>
      <p:sp>
        <p:nvSpPr>
          <p:cNvPr id="145" name="Google Shape;145;p25"/>
          <p:cNvSpPr txBox="1">
            <a:spLocks noGrp="1"/>
          </p:cNvSpPr>
          <p:nvPr>
            <p:ph type="subTitle" idx="4294967295"/>
          </p:nvPr>
        </p:nvSpPr>
        <p:spPr>
          <a:xfrm>
            <a:off x="278950" y="1184250"/>
            <a:ext cx="4045200" cy="31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●"/>
            </a:pPr>
            <a:r>
              <a:rPr lang="en" sz="20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Temperature, pressure, battery voltage, current timestamp, and GPS data were received and interpreted.</a:t>
            </a:r>
            <a:endParaRPr sz="2000" b="1">
              <a:solidFill>
                <a:srgbClr val="000000"/>
              </a:solidFill>
            </a:endParaRPr>
          </a:p>
        </p:txBody>
      </p:sp>
      <p:pic>
        <p:nvPicPr>
          <p:cNvPr id="146" name="Google Shape;146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86813" y="1206512"/>
            <a:ext cx="4264476" cy="3267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6"/>
          <p:cNvSpPr txBox="1">
            <a:spLocks noGrp="1"/>
          </p:cNvSpPr>
          <p:nvPr>
            <p:ph type="title" idx="4294967295"/>
          </p:nvPr>
        </p:nvSpPr>
        <p:spPr>
          <a:xfrm>
            <a:off x="329700" y="0"/>
            <a:ext cx="5489100" cy="148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300" b="1">
                <a:solidFill>
                  <a:srgbClr val="000000"/>
                </a:solidFill>
              </a:rPr>
              <a:t>Inside the payload</a:t>
            </a:r>
            <a:endParaRPr sz="4300" b="1">
              <a:solidFill>
                <a:srgbClr val="000000"/>
              </a:solidFill>
            </a:endParaRPr>
          </a:p>
        </p:txBody>
      </p:sp>
      <p:sp>
        <p:nvSpPr>
          <p:cNvPr id="152" name="Google Shape;152;p26"/>
          <p:cNvSpPr txBox="1">
            <a:spLocks noGrp="1"/>
          </p:cNvSpPr>
          <p:nvPr>
            <p:ph type="subTitle" idx="4294967295"/>
          </p:nvPr>
        </p:nvSpPr>
        <p:spPr>
          <a:xfrm>
            <a:off x="166200" y="1396500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683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200"/>
              <a:buChar char="●"/>
            </a:pPr>
            <a:r>
              <a:rPr lang="en" sz="2200" b="1">
                <a:solidFill>
                  <a:srgbClr val="000000"/>
                </a:solidFill>
              </a:rPr>
              <a:t>50 bytes of data every minute.</a:t>
            </a:r>
            <a:endParaRPr sz="2200" b="1">
              <a:solidFill>
                <a:srgbClr val="000000"/>
              </a:solidFill>
            </a:endParaRPr>
          </a:p>
          <a:p>
            <a:pPr marL="457200" lvl="0" indent="-3683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Char char="●"/>
            </a:pPr>
            <a:r>
              <a:rPr lang="en" sz="2200" b="1">
                <a:solidFill>
                  <a:srgbClr val="000000"/>
                </a:solidFill>
              </a:rPr>
              <a:t>Payload status at 30 and 60 seconds.</a:t>
            </a:r>
            <a:endParaRPr>
              <a:solidFill>
                <a:srgbClr val="FFFFFF"/>
              </a:solidFill>
              <a:highlight>
                <a:schemeClr val="accent1"/>
              </a:highlight>
            </a:endParaRPr>
          </a:p>
        </p:txBody>
      </p:sp>
      <p:pic>
        <p:nvPicPr>
          <p:cNvPr id="153" name="Google Shape;153;p26"/>
          <p:cNvPicPr preferRelativeResize="0"/>
          <p:nvPr/>
        </p:nvPicPr>
        <p:blipFill rotWithShape="1">
          <a:blip r:embed="rId3">
            <a:alphaModFix/>
          </a:blip>
          <a:srcRect t="7774"/>
          <a:stretch/>
        </p:blipFill>
        <p:spPr>
          <a:xfrm>
            <a:off x="4421125" y="1482300"/>
            <a:ext cx="4245926" cy="2524325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26"/>
          <p:cNvSpPr/>
          <p:nvPr/>
        </p:nvSpPr>
        <p:spPr>
          <a:xfrm>
            <a:off x="5887650" y="3409950"/>
            <a:ext cx="915000" cy="3930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7"/>
          <p:cNvSpPr txBox="1">
            <a:spLocks noGrp="1"/>
          </p:cNvSpPr>
          <p:nvPr>
            <p:ph type="title" idx="4294967295"/>
          </p:nvPr>
        </p:nvSpPr>
        <p:spPr>
          <a:xfrm>
            <a:off x="0" y="2399125"/>
            <a:ext cx="9144000" cy="1108800"/>
          </a:xfrm>
          <a:prstGeom prst="rect">
            <a:avLst/>
          </a:prstGeom>
          <a:solidFill>
            <a:srgbClr val="000000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6000">
                <a:solidFill>
                  <a:srgbClr val="FFFFFF"/>
                </a:solidFill>
              </a:rPr>
              <a:t>CAMERA</a:t>
            </a:r>
            <a:endParaRPr sz="60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8"/>
          <p:cNvSpPr txBox="1">
            <a:spLocks noGrp="1"/>
          </p:cNvSpPr>
          <p:nvPr>
            <p:ph type="title"/>
          </p:nvPr>
        </p:nvSpPr>
        <p:spPr>
          <a:xfrm>
            <a:off x="1027500" y="823925"/>
            <a:ext cx="4045200" cy="15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Fall 2018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 360 Fly</a:t>
            </a:r>
            <a:endParaRPr b="1"/>
          </a:p>
        </p:txBody>
      </p:sp>
      <p:sp>
        <p:nvSpPr>
          <p:cNvPr id="165" name="Google Shape;165;p28"/>
          <p:cNvSpPr txBox="1">
            <a:spLocks noGrp="1"/>
          </p:cNvSpPr>
          <p:nvPr>
            <p:ph type="subTitle" idx="1"/>
          </p:nvPr>
        </p:nvSpPr>
        <p:spPr>
          <a:xfrm>
            <a:off x="136600" y="2498274"/>
            <a:ext cx="4045200" cy="24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735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Char char="●"/>
            </a:pPr>
            <a:r>
              <a:rPr lang="en" sz="2500" b="1">
                <a:solidFill>
                  <a:srgbClr val="000000"/>
                </a:solidFill>
              </a:rPr>
              <a:t>360 HD Footage</a:t>
            </a:r>
            <a:endParaRPr sz="2500" b="1">
              <a:solidFill>
                <a:srgbClr val="000000"/>
              </a:solidFill>
            </a:endParaRPr>
          </a:p>
          <a:p>
            <a:pPr marL="457200" lvl="0" indent="-38735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Char char="●"/>
            </a:pPr>
            <a:r>
              <a:rPr lang="en" sz="2500" b="1">
                <a:solidFill>
                  <a:srgbClr val="000000"/>
                </a:solidFill>
              </a:rPr>
              <a:t>Dustproof, shockproof, and water resistant</a:t>
            </a:r>
            <a:endParaRPr sz="2500" b="1">
              <a:solidFill>
                <a:srgbClr val="000000"/>
              </a:solidFill>
            </a:endParaRPr>
          </a:p>
          <a:p>
            <a:pPr marL="457200" lvl="0" indent="-38735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Char char="●"/>
            </a:pPr>
            <a:r>
              <a:rPr lang="en" sz="2500" b="1">
                <a:solidFill>
                  <a:srgbClr val="000000"/>
                </a:solidFill>
              </a:rPr>
              <a:t>2+ hours of recording time</a:t>
            </a:r>
            <a:endParaRPr sz="2500" b="1">
              <a:solidFill>
                <a:srgbClr val="000000"/>
              </a:solidFill>
            </a:endParaRPr>
          </a:p>
        </p:txBody>
      </p:sp>
      <p:pic>
        <p:nvPicPr>
          <p:cNvPr id="166" name="Google Shape;166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46425" y="595325"/>
            <a:ext cx="4280878" cy="3746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9"/>
          <p:cNvSpPr txBox="1">
            <a:spLocks noGrp="1"/>
          </p:cNvSpPr>
          <p:nvPr>
            <p:ph type="title"/>
          </p:nvPr>
        </p:nvSpPr>
        <p:spPr>
          <a:xfrm>
            <a:off x="341700" y="856650"/>
            <a:ext cx="4045200" cy="15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Spring 2019</a:t>
            </a:r>
            <a:endParaRPr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RunCam 2</a:t>
            </a:r>
            <a:endParaRPr b="1"/>
          </a:p>
        </p:txBody>
      </p:sp>
      <p:pic>
        <p:nvPicPr>
          <p:cNvPr id="172" name="Google Shape;172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06060" y="951287"/>
            <a:ext cx="4321267" cy="32409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RROR_Sample">
            <a:hlinkClick r:id="" action="ppaction://media"/>
            <a:extLst>
              <a:ext uri="{FF2B5EF4-FFF2-40B4-BE49-F238E27FC236}">
                <a16:creationId xmlns:a16="http://schemas.microsoft.com/office/drawing/2014/main" id="{54098404-34F6-4D0F-8D97-7BC60B18E6F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Google Shape;181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5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31"/>
          <p:cNvSpPr txBox="1">
            <a:spLocks noGrp="1"/>
          </p:cNvSpPr>
          <p:nvPr>
            <p:ph type="title"/>
          </p:nvPr>
        </p:nvSpPr>
        <p:spPr>
          <a:xfrm>
            <a:off x="0" y="1865725"/>
            <a:ext cx="9144000" cy="1108800"/>
          </a:xfrm>
          <a:prstGeom prst="rect">
            <a:avLst/>
          </a:prstGeom>
          <a:solidFill>
            <a:srgbClr val="000000"/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6000">
                <a:solidFill>
                  <a:srgbClr val="FFFFFF"/>
                </a:solidFill>
              </a:rPr>
              <a:t>BACTERIA SURVIVAL</a:t>
            </a:r>
            <a:endParaRPr sz="60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>
            <a:spLocks noGrp="1"/>
          </p:cNvSpPr>
          <p:nvPr>
            <p:ph type="title"/>
          </p:nvPr>
        </p:nvSpPr>
        <p:spPr>
          <a:xfrm>
            <a:off x="587625" y="183025"/>
            <a:ext cx="8244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>
                <a:solidFill>
                  <a:srgbClr val="000000"/>
                </a:solidFill>
              </a:rPr>
              <a:t>Objectives</a:t>
            </a:r>
            <a:endParaRPr sz="3500" b="1">
              <a:solidFill>
                <a:srgbClr val="000000"/>
              </a:solidFill>
            </a:endParaRPr>
          </a:p>
        </p:txBody>
      </p:sp>
      <p:sp>
        <p:nvSpPr>
          <p:cNvPr id="62" name="Google Shape;62;p14"/>
          <p:cNvSpPr txBox="1">
            <a:spLocks noGrp="1"/>
          </p:cNvSpPr>
          <p:nvPr>
            <p:ph type="body" idx="1"/>
          </p:nvPr>
        </p:nvSpPr>
        <p:spPr>
          <a:xfrm>
            <a:off x="1913925" y="1111275"/>
            <a:ext cx="2586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Char char="●"/>
            </a:pPr>
            <a:r>
              <a:rPr lang="en" sz="2300" b="1">
                <a:solidFill>
                  <a:srgbClr val="000000"/>
                </a:solidFill>
              </a:rPr>
              <a:t>Minimum</a:t>
            </a:r>
            <a:endParaRPr sz="2300" b="1">
              <a:solidFill>
                <a:srgbClr val="000000"/>
              </a:solidFill>
            </a:endParaRPr>
          </a:p>
          <a:p>
            <a:pPr marL="914400" lvl="1" indent="-3746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Char char="○"/>
            </a:pPr>
            <a:r>
              <a:rPr lang="en" sz="2300" b="1">
                <a:solidFill>
                  <a:srgbClr val="000000"/>
                </a:solidFill>
              </a:rPr>
              <a:t>Weight</a:t>
            </a:r>
            <a:endParaRPr sz="2300" b="1">
              <a:solidFill>
                <a:srgbClr val="000000"/>
              </a:solidFill>
            </a:endParaRPr>
          </a:p>
          <a:p>
            <a:pPr marL="914400" lvl="1" indent="-3746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Char char="○"/>
            </a:pPr>
            <a:r>
              <a:rPr lang="en" sz="2300" b="1">
                <a:solidFill>
                  <a:srgbClr val="000000"/>
                </a:solidFill>
              </a:rPr>
              <a:t>Imaging</a:t>
            </a:r>
            <a:endParaRPr sz="2300" b="1">
              <a:solidFill>
                <a:srgbClr val="000000"/>
              </a:solidFill>
            </a:endParaRPr>
          </a:p>
          <a:p>
            <a:pPr marL="914400" lvl="1" indent="-3746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Char char="○"/>
            </a:pPr>
            <a:r>
              <a:rPr lang="en" sz="2300" b="1">
                <a:solidFill>
                  <a:srgbClr val="000000"/>
                </a:solidFill>
              </a:rPr>
              <a:t>Sensors</a:t>
            </a:r>
            <a:endParaRPr sz="2300" b="1">
              <a:solidFill>
                <a:srgbClr val="000000"/>
              </a:solidFill>
            </a:endParaRPr>
          </a:p>
          <a:p>
            <a:pPr marL="45720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2300" b="1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>
              <a:solidFill>
                <a:srgbClr val="000000"/>
              </a:solidFill>
            </a:endParaRPr>
          </a:p>
        </p:txBody>
      </p:sp>
      <p:sp>
        <p:nvSpPr>
          <p:cNvPr id="63" name="Google Shape;63;p14"/>
          <p:cNvSpPr txBox="1"/>
          <p:nvPr/>
        </p:nvSpPr>
        <p:spPr>
          <a:xfrm>
            <a:off x="5849088" y="4444375"/>
            <a:ext cx="2983200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</a:rPr>
              <a:t>System Block Diagram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64" name="Google Shape;64;p14"/>
          <p:cNvSpPr txBox="1"/>
          <p:nvPr/>
        </p:nvSpPr>
        <p:spPr>
          <a:xfrm>
            <a:off x="7363000" y="4226175"/>
            <a:ext cx="706800" cy="30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Proxima Nova"/>
                <a:ea typeface="Proxima Nova"/>
                <a:cs typeface="Proxima Nova"/>
                <a:sym typeface="Proxima Nova"/>
              </a:rPr>
              <a:t>Runcam</a:t>
            </a:r>
            <a:endParaRPr sz="10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5" name="Google Shape;65;p14"/>
          <p:cNvSpPr txBox="1">
            <a:spLocks noGrp="1"/>
          </p:cNvSpPr>
          <p:nvPr>
            <p:ph type="body" idx="1"/>
          </p:nvPr>
        </p:nvSpPr>
        <p:spPr>
          <a:xfrm>
            <a:off x="5015450" y="1111275"/>
            <a:ext cx="2586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Char char="●"/>
            </a:pPr>
            <a:r>
              <a:rPr lang="en" sz="2300" b="1">
                <a:solidFill>
                  <a:srgbClr val="000000"/>
                </a:solidFill>
              </a:rPr>
              <a:t>Desired</a:t>
            </a:r>
            <a:endParaRPr sz="2300" b="1">
              <a:solidFill>
                <a:srgbClr val="000000"/>
              </a:solidFill>
            </a:endParaRPr>
          </a:p>
          <a:p>
            <a:pPr marL="914400" lvl="1" indent="-3746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Char char="○"/>
            </a:pPr>
            <a:r>
              <a:rPr lang="en" sz="2300" b="1">
                <a:solidFill>
                  <a:srgbClr val="000000"/>
                </a:solidFill>
              </a:rPr>
              <a:t>Biology</a:t>
            </a:r>
            <a:endParaRPr sz="2300" b="1">
              <a:solidFill>
                <a:srgbClr val="000000"/>
              </a:solidFill>
            </a:endParaRPr>
          </a:p>
          <a:p>
            <a:pPr marL="914400" lvl="1" indent="-3746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Char char="○"/>
            </a:pPr>
            <a:r>
              <a:rPr lang="en" sz="2300" b="1">
                <a:solidFill>
                  <a:srgbClr val="000000"/>
                </a:solidFill>
              </a:rPr>
              <a:t>Telemetry</a:t>
            </a:r>
            <a:endParaRPr sz="2300" b="1">
              <a:solidFill>
                <a:srgbClr val="000000"/>
              </a:solidFill>
            </a:endParaRPr>
          </a:p>
          <a:p>
            <a:pPr marL="914400" lvl="1" indent="-3746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Char char="○"/>
            </a:pPr>
            <a:r>
              <a:rPr lang="en" sz="2300" b="1">
                <a:solidFill>
                  <a:srgbClr val="000000"/>
                </a:solidFill>
              </a:rPr>
              <a:t>GPS</a:t>
            </a:r>
            <a:endParaRPr sz="2300" b="1">
              <a:solidFill>
                <a:srgbClr val="000000"/>
              </a:solidFill>
            </a:endParaRPr>
          </a:p>
          <a:p>
            <a:pPr marL="45720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2300" b="1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32"/>
          <p:cNvSpPr txBox="1">
            <a:spLocks noGrp="1"/>
          </p:cNvSpPr>
          <p:nvPr>
            <p:ph type="body" idx="1"/>
          </p:nvPr>
        </p:nvSpPr>
        <p:spPr>
          <a:xfrm>
            <a:off x="4740600" y="42325"/>
            <a:ext cx="4403400" cy="136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400" b="1">
                <a:solidFill>
                  <a:srgbClr val="000000"/>
                </a:solidFill>
              </a:rPr>
              <a:t>Compared to control conditions on the ground. </a:t>
            </a:r>
            <a:endParaRPr sz="2400">
              <a:solidFill>
                <a:srgbClr val="000000"/>
              </a:solidFill>
            </a:endParaRPr>
          </a:p>
        </p:txBody>
      </p:sp>
      <p:pic>
        <p:nvPicPr>
          <p:cNvPr id="188" name="Google Shape;188;p32"/>
          <p:cNvPicPr preferRelativeResize="0"/>
          <p:nvPr/>
        </p:nvPicPr>
        <p:blipFill rotWithShape="1">
          <a:blip r:embed="rId3">
            <a:alphaModFix/>
          </a:blip>
          <a:srcRect l="7527" t="18073" r="40629" b="22709"/>
          <a:stretch/>
        </p:blipFill>
        <p:spPr>
          <a:xfrm>
            <a:off x="0" y="0"/>
            <a:ext cx="4740604" cy="2632202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32"/>
          <p:cNvSpPr txBox="1"/>
          <p:nvPr/>
        </p:nvSpPr>
        <p:spPr>
          <a:xfrm>
            <a:off x="214875" y="42325"/>
            <a:ext cx="2685900" cy="4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400"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Deinococcus </a:t>
            </a:r>
            <a:endParaRPr b="1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90" name="Google Shape;190;p32"/>
          <p:cNvSpPr txBox="1"/>
          <p:nvPr/>
        </p:nvSpPr>
        <p:spPr>
          <a:xfrm>
            <a:off x="1874550" y="1676050"/>
            <a:ext cx="2806800" cy="38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400" b="1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Escherichia coli</a:t>
            </a:r>
            <a:endParaRPr b="1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191" name="Google Shape;191;p32"/>
          <p:cNvPicPr preferRelativeResize="0"/>
          <p:nvPr/>
        </p:nvPicPr>
        <p:blipFill rotWithShape="1">
          <a:blip r:embed="rId4">
            <a:alphaModFix/>
          </a:blip>
          <a:srcRect t="22535" b="16574"/>
          <a:stretch/>
        </p:blipFill>
        <p:spPr>
          <a:xfrm>
            <a:off x="6772850" y="2175000"/>
            <a:ext cx="2371149" cy="28963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32"/>
          <p:cNvPicPr preferRelativeResize="0"/>
          <p:nvPr/>
        </p:nvPicPr>
        <p:blipFill rotWithShape="1">
          <a:blip r:embed="rId5">
            <a:alphaModFix/>
          </a:blip>
          <a:srcRect t="6920" b="41354"/>
          <a:stretch/>
        </p:blipFill>
        <p:spPr>
          <a:xfrm>
            <a:off x="4740600" y="2175000"/>
            <a:ext cx="2055501" cy="2258595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32"/>
          <p:cNvSpPr txBox="1"/>
          <p:nvPr/>
        </p:nvSpPr>
        <p:spPr>
          <a:xfrm>
            <a:off x="4959875" y="1301475"/>
            <a:ext cx="1423500" cy="55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latin typeface="Proxima Nova"/>
                <a:ea typeface="Proxima Nova"/>
                <a:cs typeface="Proxima Nova"/>
                <a:sym typeface="Proxima Nova"/>
              </a:rPr>
              <a:t>Externally in Dome</a:t>
            </a:r>
            <a:endParaRPr sz="2000" b="1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94" name="Google Shape;194;p32"/>
          <p:cNvSpPr txBox="1"/>
          <p:nvPr/>
        </p:nvSpPr>
        <p:spPr>
          <a:xfrm>
            <a:off x="6772850" y="1544400"/>
            <a:ext cx="2744100" cy="32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latin typeface="Proxima Nova"/>
                <a:ea typeface="Proxima Nova"/>
                <a:cs typeface="Proxima Nova"/>
                <a:sym typeface="Proxima Nova"/>
              </a:rPr>
              <a:t>Internal of Payload</a:t>
            </a:r>
            <a:endParaRPr sz="2000" b="1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95" name="Google Shape;195;p32"/>
          <p:cNvSpPr txBox="1"/>
          <p:nvPr/>
        </p:nvSpPr>
        <p:spPr>
          <a:xfrm>
            <a:off x="0" y="2632200"/>
            <a:ext cx="5297400" cy="179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/>
              <a:t>Internal conditions :</a:t>
            </a:r>
            <a:endParaRPr sz="1600" b="1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 b="1"/>
              <a:t>Internal temperature range -&gt; 35 F to 90 F</a:t>
            </a:r>
            <a:endParaRPr sz="1600" b="1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 b="1"/>
              <a:t>Pressure range -&gt; 0.94 atm to 0.02 atm</a:t>
            </a:r>
            <a:endParaRPr sz="1600" b="1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/>
              <a:t>Dome conditions:</a:t>
            </a:r>
            <a:endParaRPr sz="1600" b="1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 b="1"/>
              <a:t>Temperature range -&gt; 10.4 F to 116 F</a:t>
            </a:r>
            <a:endParaRPr sz="1600" b="1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 b="1"/>
              <a:t>Pressure range -&gt; 0.95 atm to 0.02 atm</a:t>
            </a:r>
            <a:endParaRPr sz="1600" b="1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 b="1"/>
              <a:t>UV Index range -&gt; 1 to 6</a:t>
            </a:r>
            <a:endParaRPr sz="16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33"/>
          <p:cNvSpPr txBox="1">
            <a:spLocks noGrp="1"/>
          </p:cNvSpPr>
          <p:nvPr>
            <p:ph type="title"/>
          </p:nvPr>
        </p:nvSpPr>
        <p:spPr>
          <a:xfrm>
            <a:off x="348450" y="14530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rgbClr val="000000"/>
                </a:solidFill>
                <a:highlight>
                  <a:schemeClr val="accent5"/>
                </a:highlight>
              </a:rPr>
              <a:t>TESTS AND CHALLENGES :</a:t>
            </a:r>
            <a:endParaRPr sz="3000" b="1">
              <a:solidFill>
                <a:srgbClr val="000000"/>
              </a:solidFill>
              <a:highlight>
                <a:schemeClr val="accent5"/>
              </a:highlight>
            </a:endParaRPr>
          </a:p>
        </p:txBody>
      </p:sp>
      <p:sp>
        <p:nvSpPr>
          <p:cNvPr id="201" name="Google Shape;201;p33"/>
          <p:cNvSpPr txBox="1">
            <a:spLocks noGrp="1"/>
          </p:cNvSpPr>
          <p:nvPr>
            <p:ph type="body" idx="1"/>
          </p:nvPr>
        </p:nvSpPr>
        <p:spPr>
          <a:xfrm>
            <a:off x="444000" y="818750"/>
            <a:ext cx="8107200" cy="30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 sz="1800" b="1">
                <a:solidFill>
                  <a:srgbClr val="000000"/>
                </a:solidFill>
              </a:rPr>
              <a:t>WHAT COMMON MEDIA IS BEST TO DECREASE THE VARIABLES?</a:t>
            </a:r>
            <a:endParaRPr b="1">
              <a:solidFill>
                <a:srgbClr val="000000"/>
              </a:solidFill>
            </a:endParaRPr>
          </a:p>
          <a:p>
            <a:pPr marL="914400" lvl="1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800"/>
              <a:buChar char="○"/>
            </a:pPr>
            <a:r>
              <a:rPr lang="en" sz="1800">
                <a:solidFill>
                  <a:srgbClr val="000000"/>
                </a:solidFill>
              </a:rPr>
              <a:t>Both bacterias were tested on same temperature of 37 celcius over two nights to find common media.</a:t>
            </a:r>
            <a:endParaRPr sz="1800">
              <a:solidFill>
                <a:srgbClr val="000000"/>
              </a:solidFill>
            </a:endParaRPr>
          </a:p>
          <a:p>
            <a:pPr marL="914400" lvl="1" indent="-342900" algn="l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800"/>
              <a:buChar char="○"/>
            </a:pPr>
            <a:r>
              <a:rPr lang="en" sz="1800">
                <a:solidFill>
                  <a:srgbClr val="000000"/>
                </a:solidFill>
              </a:rPr>
              <a:t>Liquid TS (Typticase Soy Agar).</a:t>
            </a:r>
            <a:endParaRPr>
              <a:solidFill>
                <a:srgbClr val="000000"/>
              </a:solidFill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 sz="1800" b="1">
                <a:solidFill>
                  <a:srgbClr val="000000"/>
                </a:solidFill>
              </a:rPr>
              <a:t>WOULD DEINOCOCCUS SURVIVE LOW TO ZERO OXYGEN?</a:t>
            </a:r>
            <a:endParaRPr sz="1800" b="1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</a:pPr>
            <a:endParaRPr sz="1800">
              <a:solidFill>
                <a:srgbClr val="000000"/>
              </a:solidFill>
            </a:endParaRPr>
          </a:p>
        </p:txBody>
      </p:sp>
      <p:pic>
        <p:nvPicPr>
          <p:cNvPr id="202" name="Google Shape;202;p33"/>
          <p:cNvPicPr preferRelativeResize="0"/>
          <p:nvPr/>
        </p:nvPicPr>
        <p:blipFill rotWithShape="1">
          <a:blip r:embed="rId3">
            <a:alphaModFix/>
          </a:blip>
          <a:srcRect t="23089" b="34544"/>
          <a:stretch/>
        </p:blipFill>
        <p:spPr>
          <a:xfrm>
            <a:off x="914400" y="3054550"/>
            <a:ext cx="2207226" cy="1926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33"/>
          <p:cNvPicPr preferRelativeResize="0"/>
          <p:nvPr/>
        </p:nvPicPr>
        <p:blipFill rotWithShape="1">
          <a:blip r:embed="rId4">
            <a:alphaModFix/>
          </a:blip>
          <a:srcRect t="16573" b="31209"/>
          <a:stretch/>
        </p:blipFill>
        <p:spPr>
          <a:xfrm>
            <a:off x="3121625" y="3054675"/>
            <a:ext cx="1955925" cy="1936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33"/>
          <p:cNvPicPr preferRelativeResize="0"/>
          <p:nvPr/>
        </p:nvPicPr>
        <p:blipFill rotWithShape="1">
          <a:blip r:embed="rId5">
            <a:alphaModFix/>
          </a:blip>
          <a:srcRect l="12112" r="17835"/>
          <a:stretch/>
        </p:blipFill>
        <p:spPr>
          <a:xfrm>
            <a:off x="5049900" y="3054550"/>
            <a:ext cx="2824880" cy="1960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oogle Shape;209;p34"/>
          <p:cNvPicPr preferRelativeResize="0"/>
          <p:nvPr/>
        </p:nvPicPr>
        <p:blipFill rotWithShape="1">
          <a:blip r:embed="rId3">
            <a:alphaModFix/>
          </a:blip>
          <a:srcRect l="3957" t="25179" r="28047" b="23901"/>
          <a:stretch/>
        </p:blipFill>
        <p:spPr>
          <a:xfrm>
            <a:off x="219675" y="1262775"/>
            <a:ext cx="8704651" cy="3665124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34"/>
          <p:cNvSpPr txBox="1"/>
          <p:nvPr/>
        </p:nvSpPr>
        <p:spPr>
          <a:xfrm>
            <a:off x="800775" y="2400"/>
            <a:ext cx="7376400" cy="72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>
                <a:latin typeface="Proxima Nova"/>
                <a:ea typeface="Proxima Nova"/>
                <a:cs typeface="Proxima Nova"/>
                <a:sym typeface="Proxima Nova"/>
              </a:rPr>
              <a:t>Bacteria/Media Ratios and Results Table:</a:t>
            </a:r>
            <a:endParaRPr sz="3500" b="1"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35"/>
          <p:cNvSpPr txBox="1">
            <a:spLocks noGrp="1"/>
          </p:cNvSpPr>
          <p:nvPr>
            <p:ph type="title"/>
          </p:nvPr>
        </p:nvSpPr>
        <p:spPr>
          <a:xfrm>
            <a:off x="509900" y="46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chemeClr val="dk2"/>
                </a:solidFill>
              </a:rPr>
              <a:t>Biological Testing Methods:</a:t>
            </a:r>
            <a:endParaRPr sz="3000" b="1">
              <a:solidFill>
                <a:schemeClr val="dk2"/>
              </a:solidFill>
            </a:endParaRPr>
          </a:p>
        </p:txBody>
      </p:sp>
      <p:sp>
        <p:nvSpPr>
          <p:cNvPr id="216" name="Google Shape;216;p35"/>
          <p:cNvSpPr txBox="1">
            <a:spLocks noGrp="1"/>
          </p:cNvSpPr>
          <p:nvPr>
            <p:ph type="body" idx="1"/>
          </p:nvPr>
        </p:nvSpPr>
        <p:spPr>
          <a:xfrm>
            <a:off x="785750" y="760075"/>
            <a:ext cx="86250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73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AutoNum type="arabicPeriod"/>
            </a:pPr>
            <a:r>
              <a:rPr lang="en" sz="2500" b="1">
                <a:solidFill>
                  <a:srgbClr val="000000"/>
                </a:solidFill>
              </a:rPr>
              <a:t>Spectrophotometer: </a:t>
            </a:r>
            <a:endParaRPr sz="2500" b="1">
              <a:solidFill>
                <a:srgbClr val="000000"/>
              </a:solidFill>
            </a:endParaRPr>
          </a:p>
          <a:p>
            <a:pPr marL="91440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500" b="1">
                <a:solidFill>
                  <a:srgbClr val="000000"/>
                </a:solidFill>
              </a:rPr>
              <a:t>Determine the optical density of a bacteria culture.</a:t>
            </a:r>
            <a:endParaRPr sz="2500" b="1">
              <a:solidFill>
                <a:srgbClr val="000000"/>
              </a:solidFill>
            </a:endParaRPr>
          </a:p>
          <a:p>
            <a:pPr marL="91440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2500" b="1">
              <a:solidFill>
                <a:srgbClr val="000000"/>
              </a:solidFill>
            </a:endParaRPr>
          </a:p>
          <a:p>
            <a:pPr marL="91440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2500" b="1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2500" b="1">
              <a:solidFill>
                <a:srgbClr val="000000"/>
              </a:solidFill>
            </a:endParaRPr>
          </a:p>
          <a:p>
            <a:pPr marL="457200" marR="0" lvl="0" indent="-3873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2500"/>
              <a:buAutoNum type="arabicPeriod"/>
            </a:pPr>
            <a:r>
              <a:rPr lang="en" sz="2500" b="1">
                <a:solidFill>
                  <a:srgbClr val="000000"/>
                </a:solidFill>
              </a:rPr>
              <a:t>Streak plate to isolate colonies.</a:t>
            </a:r>
            <a:endParaRPr sz="2500" b="1">
              <a:solidFill>
                <a:srgbClr val="000000"/>
              </a:solidFill>
            </a:endParaRPr>
          </a:p>
        </p:txBody>
      </p:sp>
      <p:pic>
        <p:nvPicPr>
          <p:cNvPr id="217" name="Google Shape;217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2925" y="2049875"/>
            <a:ext cx="2520441" cy="1863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78257" y="2049889"/>
            <a:ext cx="2899342" cy="18636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44475" y="2894600"/>
            <a:ext cx="2639134" cy="1969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36"/>
          <p:cNvSpPr txBox="1">
            <a:spLocks noGrp="1"/>
          </p:cNvSpPr>
          <p:nvPr>
            <p:ph type="title"/>
          </p:nvPr>
        </p:nvSpPr>
        <p:spPr>
          <a:xfrm>
            <a:off x="311700" y="64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/>
              <a:t>Dilution and Plate Count:</a:t>
            </a:r>
            <a:endParaRPr sz="3500" b="1"/>
          </a:p>
        </p:txBody>
      </p:sp>
      <p:pic>
        <p:nvPicPr>
          <p:cNvPr id="225" name="Google Shape;225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08625" y="798625"/>
            <a:ext cx="3609096" cy="2263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36"/>
          <p:cNvPicPr preferRelativeResize="0"/>
          <p:nvPr/>
        </p:nvPicPr>
        <p:blipFill rotWithShape="1">
          <a:blip r:embed="rId4">
            <a:alphaModFix/>
          </a:blip>
          <a:srcRect l="6716"/>
          <a:stretch/>
        </p:blipFill>
        <p:spPr>
          <a:xfrm>
            <a:off x="235500" y="798625"/>
            <a:ext cx="4342726" cy="2263099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36"/>
          <p:cNvSpPr/>
          <p:nvPr/>
        </p:nvSpPr>
        <p:spPr>
          <a:xfrm>
            <a:off x="4712300" y="1940350"/>
            <a:ext cx="469800" cy="3234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28" name="Google Shape;228;p36"/>
          <p:cNvPicPr preferRelativeResize="0"/>
          <p:nvPr/>
        </p:nvPicPr>
        <p:blipFill rotWithShape="1">
          <a:blip r:embed="rId5">
            <a:alphaModFix/>
          </a:blip>
          <a:srcRect l="14643" t="19225" r="12897" b="7978"/>
          <a:stretch/>
        </p:blipFill>
        <p:spPr>
          <a:xfrm>
            <a:off x="5566900" y="3223625"/>
            <a:ext cx="3332055" cy="1627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36"/>
          <p:cNvPicPr preferRelativeResize="0"/>
          <p:nvPr/>
        </p:nvPicPr>
        <p:blipFill rotWithShape="1">
          <a:blip r:embed="rId6">
            <a:alphaModFix/>
          </a:blip>
          <a:srcRect t="31905" r="3044" b="21692"/>
          <a:stretch/>
        </p:blipFill>
        <p:spPr>
          <a:xfrm>
            <a:off x="493688" y="3061725"/>
            <a:ext cx="3826358" cy="89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36"/>
          <p:cNvPicPr preferRelativeResize="0"/>
          <p:nvPr/>
        </p:nvPicPr>
        <p:blipFill rotWithShape="1">
          <a:blip r:embed="rId7">
            <a:alphaModFix/>
          </a:blip>
          <a:srcRect t="25334" r="3044" b="20113"/>
          <a:stretch/>
        </p:blipFill>
        <p:spPr>
          <a:xfrm>
            <a:off x="755330" y="3951900"/>
            <a:ext cx="3444669" cy="9421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37"/>
          <p:cNvSpPr txBox="1">
            <a:spLocks noGrp="1"/>
          </p:cNvSpPr>
          <p:nvPr>
            <p:ph type="title"/>
          </p:nvPr>
        </p:nvSpPr>
        <p:spPr>
          <a:xfrm>
            <a:off x="5403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/>
              <a:t>Results:</a:t>
            </a:r>
            <a:endParaRPr sz="3500" b="1"/>
          </a:p>
        </p:txBody>
      </p:sp>
      <p:sp>
        <p:nvSpPr>
          <p:cNvPr id="236" name="Google Shape;236;p3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Char char="●"/>
            </a:pPr>
            <a:r>
              <a:rPr lang="en" sz="3000" b="1" u="sng">
                <a:solidFill>
                  <a:srgbClr val="666666"/>
                </a:solidFill>
              </a:rPr>
              <a:t>Inside:</a:t>
            </a:r>
            <a:r>
              <a:rPr lang="en" sz="3000" b="1">
                <a:solidFill>
                  <a:srgbClr val="000000"/>
                </a:solidFill>
              </a:rPr>
              <a:t> Both bacterias survived with lower growth comparing to controlled ones.</a:t>
            </a:r>
            <a:endParaRPr sz="3000" b="1">
              <a:solidFill>
                <a:srgbClr val="000000"/>
              </a:solidFill>
            </a:endParaRPr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Char char="●"/>
            </a:pPr>
            <a:r>
              <a:rPr lang="en" sz="3000" b="1" u="sng">
                <a:solidFill>
                  <a:srgbClr val="666666"/>
                </a:solidFill>
              </a:rPr>
              <a:t>Outside:</a:t>
            </a:r>
            <a:r>
              <a:rPr lang="en" sz="3000" b="1">
                <a:solidFill>
                  <a:srgbClr val="000000"/>
                </a:solidFill>
              </a:rPr>
              <a:t> Both bacterias died.</a:t>
            </a:r>
            <a:endParaRPr sz="3000" b="1">
              <a:solidFill>
                <a:srgbClr val="000000"/>
              </a:solidFill>
            </a:endParaRPr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Char char="●"/>
            </a:pPr>
            <a:r>
              <a:rPr lang="en" sz="3000" b="1" u="sng">
                <a:solidFill>
                  <a:srgbClr val="666666"/>
                </a:solidFill>
              </a:rPr>
              <a:t>Controlled:</a:t>
            </a:r>
            <a:r>
              <a:rPr lang="en" sz="3000" b="1">
                <a:solidFill>
                  <a:srgbClr val="666666"/>
                </a:solidFill>
              </a:rPr>
              <a:t> </a:t>
            </a:r>
            <a:r>
              <a:rPr lang="en" sz="3000" b="1">
                <a:solidFill>
                  <a:srgbClr val="000000"/>
                </a:solidFill>
              </a:rPr>
              <a:t>Both bacterias grew in higher rated comparing to the inside ones.</a:t>
            </a:r>
            <a:endParaRPr sz="3000" b="1">
              <a:solidFill>
                <a:srgbClr val="000000"/>
              </a:solidFill>
            </a:endParaRPr>
          </a:p>
          <a:p>
            <a:pPr marL="4572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3000" b="1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Google Shape;241;p38"/>
          <p:cNvPicPr preferRelativeResize="0"/>
          <p:nvPr/>
        </p:nvPicPr>
        <p:blipFill rotWithShape="1">
          <a:blip r:embed="rId3">
            <a:alphaModFix/>
          </a:blip>
          <a:srcRect l="2166" t="20082" r="44864" b="16263"/>
          <a:stretch/>
        </p:blipFill>
        <p:spPr>
          <a:xfrm>
            <a:off x="991425" y="107775"/>
            <a:ext cx="7330226" cy="4952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39"/>
          <p:cNvSpPr txBox="1">
            <a:spLocks noGrp="1"/>
          </p:cNvSpPr>
          <p:nvPr>
            <p:ph type="title"/>
          </p:nvPr>
        </p:nvSpPr>
        <p:spPr>
          <a:xfrm>
            <a:off x="540300" y="3548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/>
              <a:t>Future Improvements:</a:t>
            </a:r>
            <a:endParaRPr sz="4000" b="1"/>
          </a:p>
        </p:txBody>
      </p:sp>
      <p:sp>
        <p:nvSpPr>
          <p:cNvPr id="247" name="Google Shape;247;p3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Char char="●"/>
            </a:pPr>
            <a:r>
              <a:rPr lang="en" sz="3000" b="1">
                <a:solidFill>
                  <a:srgbClr val="000000"/>
                </a:solidFill>
              </a:rPr>
              <a:t>Do replicas of each vial.</a:t>
            </a:r>
            <a:endParaRPr sz="3000" b="1">
              <a:solidFill>
                <a:srgbClr val="000000"/>
              </a:solidFill>
            </a:endParaRPr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Char char="●"/>
            </a:pPr>
            <a:r>
              <a:rPr lang="en" sz="3000" b="1">
                <a:solidFill>
                  <a:srgbClr val="000000"/>
                </a:solidFill>
              </a:rPr>
              <a:t>Design the payload so that the bacteria in the dome experiences actual atmospheric temperatures.</a:t>
            </a:r>
            <a:endParaRPr sz="3000" b="1">
              <a:solidFill>
                <a:srgbClr val="000000"/>
              </a:solidFill>
            </a:endParaRPr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Char char="●"/>
            </a:pPr>
            <a:r>
              <a:rPr lang="en" sz="3000" b="1">
                <a:solidFill>
                  <a:srgbClr val="000000"/>
                </a:solidFill>
              </a:rPr>
              <a:t>Include a GEIGER Counter for radiation. </a:t>
            </a:r>
            <a:endParaRPr sz="3000" b="1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" name="Google Shape;252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2007863" y="-2007863"/>
            <a:ext cx="5142800" cy="91585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Google Shape;257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9415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5"/>
          <p:cNvSpPr txBox="1">
            <a:spLocks noGrp="1"/>
          </p:cNvSpPr>
          <p:nvPr>
            <p:ph type="title"/>
          </p:nvPr>
        </p:nvSpPr>
        <p:spPr>
          <a:xfrm>
            <a:off x="-532800" y="1736950"/>
            <a:ext cx="5235900" cy="191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System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Block Diagram</a:t>
            </a:r>
            <a:endParaRPr/>
          </a:p>
        </p:txBody>
      </p:sp>
      <p:pic>
        <p:nvPicPr>
          <p:cNvPr id="71" name="Google Shape;7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03150" y="71850"/>
            <a:ext cx="4854351" cy="50716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Google Shape;262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1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Google Shape;267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1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Google Shape;272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18525" y="0"/>
            <a:ext cx="9262526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45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0" b="1">
                <a:solidFill>
                  <a:srgbClr val="434343"/>
                </a:solidFill>
              </a:rPr>
              <a:t>Data</a:t>
            </a:r>
            <a:endParaRPr sz="8000" b="1">
              <a:solidFill>
                <a:srgbClr val="434343"/>
              </a:solidFill>
              <a:highlight>
                <a:schemeClr val="accent1"/>
              </a:highlight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46"/>
          <p:cNvSpPr txBox="1"/>
          <p:nvPr/>
        </p:nvSpPr>
        <p:spPr>
          <a:xfrm>
            <a:off x="1496291" y="408709"/>
            <a:ext cx="64236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0" i="0" u="none" strike="noStrike" cap="none">
                <a:latin typeface="Arial"/>
                <a:ea typeface="Arial"/>
                <a:cs typeface="Arial"/>
                <a:sym typeface="Arial"/>
              </a:rPr>
              <a:t>Elevation Spring 2019</a:t>
            </a:r>
            <a:endParaRPr sz="28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3" name="Google Shape;283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40450" y="1106175"/>
            <a:ext cx="5249625" cy="3435950"/>
          </a:xfrm>
          <a:prstGeom prst="rect">
            <a:avLst/>
          </a:prstGeom>
          <a:noFill/>
          <a:ln>
            <a:noFill/>
          </a:ln>
        </p:spPr>
      </p:pic>
      <p:sp>
        <p:nvSpPr>
          <p:cNvPr id="284" name="Google Shape;284;p46"/>
          <p:cNvSpPr txBox="1"/>
          <p:nvPr/>
        </p:nvSpPr>
        <p:spPr>
          <a:xfrm>
            <a:off x="7237725" y="1259350"/>
            <a:ext cx="1181400" cy="21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Traveled up to 96,000 ft at ~17.5 ft/s </a:t>
            </a:r>
            <a:endParaRPr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Traveled down to 0 ft at ~60 ft/s</a:t>
            </a:r>
            <a:endParaRPr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85" name="Google Shape;285;p46"/>
          <p:cNvSpPr txBox="1"/>
          <p:nvPr/>
        </p:nvSpPr>
        <p:spPr>
          <a:xfrm>
            <a:off x="7237725" y="3091750"/>
            <a:ext cx="1498200" cy="7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Launch ~1500s, balloon burst ~7000s, landing ~8700s. Total flight time 120 min.</a:t>
            </a:r>
            <a:endParaRPr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4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Temperature vs. Elevation</a:t>
            </a:r>
            <a:endParaRPr>
              <a:solidFill>
                <a:srgbClr val="000000"/>
              </a:solidFill>
            </a:endParaRPr>
          </a:p>
        </p:txBody>
      </p:sp>
      <p:pic>
        <p:nvPicPr>
          <p:cNvPr id="291" name="Google Shape;291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0200" y="1170125"/>
            <a:ext cx="4138455" cy="289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170125"/>
            <a:ext cx="4265400" cy="28908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4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>
                <a:solidFill>
                  <a:srgbClr val="000000"/>
                </a:solidFill>
              </a:rPr>
              <a:t>Internal Temperature</a:t>
            </a:r>
            <a:endParaRPr>
              <a:solidFill>
                <a:srgbClr val="000000"/>
              </a:solidFill>
            </a:endParaRPr>
          </a:p>
        </p:txBody>
      </p:sp>
      <p:pic>
        <p:nvPicPr>
          <p:cNvPr id="298" name="Google Shape;298;p4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6248" y="1296021"/>
            <a:ext cx="3981806" cy="2825405"/>
          </a:xfrm>
          <a:prstGeom prst="rect">
            <a:avLst/>
          </a:prstGeom>
          <a:noFill/>
          <a:ln>
            <a:noFill/>
          </a:ln>
        </p:spPr>
      </p:pic>
      <p:sp>
        <p:nvSpPr>
          <p:cNvPr id="299" name="Google Shape;299;p48"/>
          <p:cNvSpPr txBox="1"/>
          <p:nvPr/>
        </p:nvSpPr>
        <p:spPr>
          <a:xfrm>
            <a:off x="1596887" y="988244"/>
            <a:ext cx="18618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0" i="0" u="none" strike="noStrike" cap="none">
                <a:latin typeface="Arial"/>
                <a:ea typeface="Arial"/>
                <a:cs typeface="Arial"/>
                <a:sym typeface="Arial"/>
              </a:rPr>
              <a:t>Fall 2018</a:t>
            </a:r>
            <a:endParaRPr sz="14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0" name="Google Shape;300;p48"/>
          <p:cNvSpPr txBox="1"/>
          <p:nvPr/>
        </p:nvSpPr>
        <p:spPr>
          <a:xfrm>
            <a:off x="5685183" y="1017725"/>
            <a:ext cx="18618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0" i="0" u="none" strike="noStrike" cap="none">
                <a:latin typeface="Arial"/>
                <a:ea typeface="Arial"/>
                <a:cs typeface="Arial"/>
                <a:sym typeface="Arial"/>
              </a:rPr>
              <a:t> Spring 2019</a:t>
            </a:r>
            <a:endParaRPr sz="14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1" name="Google Shape;301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17175" y="1310774"/>
            <a:ext cx="4260975" cy="2795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4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>
                <a:solidFill>
                  <a:srgbClr val="000000"/>
                </a:solidFill>
              </a:rPr>
              <a:t>External Temperature </a:t>
            </a:r>
            <a:endParaRPr>
              <a:solidFill>
                <a:srgbClr val="000000"/>
              </a:solidFill>
            </a:endParaRPr>
          </a:p>
        </p:txBody>
      </p:sp>
      <p:pic>
        <p:nvPicPr>
          <p:cNvPr id="307" name="Google Shape;307;p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3478" y="1488551"/>
            <a:ext cx="3659532" cy="2599745"/>
          </a:xfrm>
          <a:prstGeom prst="rect">
            <a:avLst/>
          </a:prstGeom>
          <a:noFill/>
          <a:ln>
            <a:noFill/>
          </a:ln>
        </p:spPr>
      </p:pic>
      <p:sp>
        <p:nvSpPr>
          <p:cNvPr id="308" name="Google Shape;308;p49"/>
          <p:cNvSpPr txBox="1"/>
          <p:nvPr/>
        </p:nvSpPr>
        <p:spPr>
          <a:xfrm>
            <a:off x="1563756" y="1099249"/>
            <a:ext cx="18618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0" i="0" u="none" strike="noStrike" cap="none">
                <a:latin typeface="Arial"/>
                <a:ea typeface="Arial"/>
                <a:cs typeface="Arial"/>
                <a:sym typeface="Arial"/>
              </a:rPr>
              <a:t>Fall 2018</a:t>
            </a:r>
            <a:endParaRPr sz="14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9" name="Google Shape;309;p49"/>
          <p:cNvSpPr txBox="1"/>
          <p:nvPr/>
        </p:nvSpPr>
        <p:spPr>
          <a:xfrm>
            <a:off x="5970105" y="1099248"/>
            <a:ext cx="18618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0" i="0" u="none" strike="noStrike" cap="none">
                <a:latin typeface="Arial"/>
                <a:ea typeface="Arial"/>
                <a:cs typeface="Arial"/>
                <a:sym typeface="Arial"/>
              </a:rPr>
              <a:t>Spring 2019</a:t>
            </a:r>
            <a:endParaRPr sz="14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0" name="Google Shape;310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20575" y="1488575"/>
            <a:ext cx="4241076" cy="2599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5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>
                <a:solidFill>
                  <a:srgbClr val="000000"/>
                </a:solidFill>
              </a:rPr>
              <a:t>Pressure</a:t>
            </a:r>
            <a:endParaRPr>
              <a:solidFill>
                <a:srgbClr val="000000"/>
              </a:solidFill>
            </a:endParaRPr>
          </a:p>
        </p:txBody>
      </p:sp>
      <p:pic>
        <p:nvPicPr>
          <p:cNvPr id="316" name="Google Shape;316;p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1700" y="1495673"/>
            <a:ext cx="3851688" cy="2937180"/>
          </a:xfrm>
          <a:prstGeom prst="rect">
            <a:avLst/>
          </a:prstGeom>
          <a:noFill/>
          <a:ln>
            <a:noFill/>
          </a:ln>
        </p:spPr>
      </p:pic>
      <p:sp>
        <p:nvSpPr>
          <p:cNvPr id="317" name="Google Shape;317;p50"/>
          <p:cNvSpPr txBox="1"/>
          <p:nvPr/>
        </p:nvSpPr>
        <p:spPr>
          <a:xfrm>
            <a:off x="1563756" y="1099249"/>
            <a:ext cx="18618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0" i="0" u="none" strike="noStrike" cap="none">
                <a:latin typeface="Arial"/>
                <a:ea typeface="Arial"/>
                <a:cs typeface="Arial"/>
                <a:sym typeface="Arial"/>
              </a:rPr>
              <a:t>Fall 2018</a:t>
            </a:r>
            <a:endParaRPr sz="14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8" name="Google Shape;318;p50"/>
          <p:cNvSpPr txBox="1"/>
          <p:nvPr/>
        </p:nvSpPr>
        <p:spPr>
          <a:xfrm>
            <a:off x="5989983" y="1099248"/>
            <a:ext cx="18618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0" i="0" u="none" strike="noStrike" cap="none">
                <a:latin typeface="Arial"/>
                <a:ea typeface="Arial"/>
                <a:cs typeface="Arial"/>
                <a:sym typeface="Arial"/>
              </a:rPr>
              <a:t>Spring 2019</a:t>
            </a:r>
            <a:endParaRPr sz="14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9" name="Google Shape;319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87500" y="1488575"/>
            <a:ext cx="4675800" cy="2944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5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>
                <a:solidFill>
                  <a:srgbClr val="000000"/>
                </a:solidFill>
              </a:rPr>
              <a:t>Acceleration X-direction</a:t>
            </a:r>
            <a:endParaRPr>
              <a:solidFill>
                <a:srgbClr val="000000"/>
              </a:solidFill>
            </a:endParaRPr>
          </a:p>
        </p:txBody>
      </p:sp>
      <p:pic>
        <p:nvPicPr>
          <p:cNvPr id="325" name="Google Shape;325;p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1900" y="1777550"/>
            <a:ext cx="3496001" cy="2605175"/>
          </a:xfrm>
          <a:prstGeom prst="rect">
            <a:avLst/>
          </a:prstGeom>
          <a:noFill/>
          <a:ln>
            <a:noFill/>
          </a:ln>
        </p:spPr>
      </p:pic>
      <p:sp>
        <p:nvSpPr>
          <p:cNvPr id="326" name="Google Shape;326;p51"/>
          <p:cNvSpPr txBox="1"/>
          <p:nvPr/>
        </p:nvSpPr>
        <p:spPr>
          <a:xfrm>
            <a:off x="1702904" y="1243752"/>
            <a:ext cx="18618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0" i="0" u="none" strike="noStrike" cap="none">
                <a:latin typeface="Arial"/>
                <a:ea typeface="Arial"/>
                <a:cs typeface="Arial"/>
                <a:sym typeface="Arial"/>
              </a:rPr>
              <a:t>Fall 2018</a:t>
            </a:r>
            <a:endParaRPr sz="14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7" name="Google Shape;327;p51"/>
          <p:cNvSpPr txBox="1"/>
          <p:nvPr/>
        </p:nvSpPr>
        <p:spPr>
          <a:xfrm>
            <a:off x="6029739" y="1243752"/>
            <a:ext cx="18618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0" i="0" u="none" strike="noStrike" cap="none">
                <a:latin typeface="Arial"/>
                <a:ea typeface="Arial"/>
                <a:cs typeface="Arial"/>
                <a:sym typeface="Arial"/>
              </a:rPr>
              <a:t>Spring 2019</a:t>
            </a:r>
            <a:endParaRPr sz="14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8" name="Google Shape;328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69625" y="1777550"/>
            <a:ext cx="4754391" cy="2605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Google Shape;76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13862" y="2889491"/>
            <a:ext cx="1219325" cy="1879522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16"/>
          <p:cNvSpPr txBox="1"/>
          <p:nvPr/>
        </p:nvSpPr>
        <p:spPr>
          <a:xfrm>
            <a:off x="1984700" y="1416425"/>
            <a:ext cx="2392800" cy="9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Proxima Nova"/>
                <a:ea typeface="Proxima Nova"/>
                <a:cs typeface="Proxima Nova"/>
                <a:sym typeface="Proxima Nova"/>
              </a:rPr>
              <a:t>Temperature</a:t>
            </a:r>
            <a:endParaRPr sz="2000"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Proxima Nova"/>
                <a:ea typeface="Proxima Nova"/>
                <a:cs typeface="Proxima Nova"/>
                <a:sym typeface="Proxima Nova"/>
              </a:rPr>
              <a:t> Sensor Internal</a:t>
            </a:r>
            <a:endParaRPr sz="2000"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Proxima Nova"/>
                <a:ea typeface="Proxima Nova"/>
                <a:cs typeface="Proxima Nova"/>
                <a:sym typeface="Proxima Nova"/>
              </a:rPr>
              <a:t>And External</a:t>
            </a:r>
            <a:endParaRPr sz="2000"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78" name="Google Shape;78;p16"/>
          <p:cNvSpPr txBox="1"/>
          <p:nvPr/>
        </p:nvSpPr>
        <p:spPr>
          <a:xfrm>
            <a:off x="2112000" y="3643563"/>
            <a:ext cx="2366400" cy="52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Proxima Nova"/>
                <a:ea typeface="Proxima Nova"/>
                <a:cs typeface="Proxima Nova"/>
                <a:sym typeface="Proxima Nova"/>
              </a:rPr>
              <a:t>Accelerometer</a:t>
            </a:r>
            <a:endParaRPr sz="20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79" name="Google Shape;79;p16"/>
          <p:cNvPicPr preferRelativeResize="0"/>
          <p:nvPr/>
        </p:nvPicPr>
        <p:blipFill rotWithShape="1">
          <a:blip r:embed="rId4">
            <a:alphaModFix/>
          </a:blip>
          <a:srcRect l="39061" t="19750" r="4145" b="17608"/>
          <a:stretch/>
        </p:blipFill>
        <p:spPr>
          <a:xfrm>
            <a:off x="6522188" y="818987"/>
            <a:ext cx="2111351" cy="1747724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16"/>
          <p:cNvSpPr txBox="1"/>
          <p:nvPr/>
        </p:nvSpPr>
        <p:spPr>
          <a:xfrm>
            <a:off x="4978775" y="1557850"/>
            <a:ext cx="1818000" cy="66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highlight>
                  <a:srgbClr val="FFFFFF"/>
                </a:highlight>
                <a:latin typeface="Proxima Nova"/>
                <a:ea typeface="Proxima Nova"/>
                <a:cs typeface="Proxima Nova"/>
                <a:sym typeface="Proxima Nova"/>
              </a:rPr>
              <a:t>UV Sensor</a:t>
            </a:r>
            <a:endParaRPr sz="2000">
              <a:highlight>
                <a:srgbClr val="FFFFFF"/>
              </a:highlight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81" name="Google Shape;81;p16"/>
          <p:cNvPicPr preferRelativeResize="0"/>
          <p:nvPr/>
        </p:nvPicPr>
        <p:blipFill rotWithShape="1">
          <a:blip r:embed="rId5">
            <a:alphaModFix/>
          </a:blip>
          <a:srcRect l="29759" t="6129" r="30203"/>
          <a:stretch/>
        </p:blipFill>
        <p:spPr>
          <a:xfrm>
            <a:off x="1184025" y="572200"/>
            <a:ext cx="955975" cy="2241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374775" y="2967950"/>
            <a:ext cx="1860737" cy="1879525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16"/>
          <p:cNvSpPr txBox="1"/>
          <p:nvPr/>
        </p:nvSpPr>
        <p:spPr>
          <a:xfrm>
            <a:off x="5055000" y="3668013"/>
            <a:ext cx="1566000" cy="32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Proxima Nova"/>
                <a:ea typeface="Proxima Nova"/>
                <a:cs typeface="Proxima Nova"/>
                <a:sym typeface="Proxima Nova"/>
              </a:rPr>
              <a:t>Pressure</a:t>
            </a:r>
            <a:endParaRPr sz="20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84" name="Google Shape;84;p16"/>
          <p:cNvSpPr txBox="1">
            <a:spLocks noGrp="1"/>
          </p:cNvSpPr>
          <p:nvPr>
            <p:ph type="title"/>
          </p:nvPr>
        </p:nvSpPr>
        <p:spPr>
          <a:xfrm>
            <a:off x="510450" y="149150"/>
            <a:ext cx="8123100" cy="77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>
                <a:solidFill>
                  <a:srgbClr val="000000"/>
                </a:solidFill>
              </a:rPr>
              <a:t>System Components</a:t>
            </a:r>
            <a:endParaRPr sz="3500" b="1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5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>
                <a:solidFill>
                  <a:srgbClr val="000000"/>
                </a:solidFill>
              </a:rPr>
              <a:t>Acceleration Y-direction</a:t>
            </a:r>
            <a:endParaRPr>
              <a:solidFill>
                <a:srgbClr val="000000"/>
              </a:solidFill>
            </a:endParaRPr>
          </a:p>
        </p:txBody>
      </p:sp>
      <p:pic>
        <p:nvPicPr>
          <p:cNvPr id="334" name="Google Shape;334;p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1700" y="1610858"/>
            <a:ext cx="3686035" cy="2682845"/>
          </a:xfrm>
          <a:prstGeom prst="rect">
            <a:avLst/>
          </a:prstGeom>
          <a:noFill/>
          <a:ln>
            <a:noFill/>
          </a:ln>
        </p:spPr>
      </p:pic>
      <p:sp>
        <p:nvSpPr>
          <p:cNvPr id="335" name="Google Shape;335;p52"/>
          <p:cNvSpPr txBox="1"/>
          <p:nvPr/>
        </p:nvSpPr>
        <p:spPr>
          <a:xfrm>
            <a:off x="1709530" y="1243752"/>
            <a:ext cx="18618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0" i="0" u="none" strike="noStrike" cap="none">
                <a:latin typeface="Arial"/>
                <a:ea typeface="Arial"/>
                <a:cs typeface="Arial"/>
                <a:sym typeface="Arial"/>
              </a:rPr>
              <a:t>Fall 2018</a:t>
            </a:r>
            <a:endParaRPr sz="14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6" name="Google Shape;336;p52"/>
          <p:cNvSpPr txBox="1"/>
          <p:nvPr/>
        </p:nvSpPr>
        <p:spPr>
          <a:xfrm>
            <a:off x="5923721" y="1243752"/>
            <a:ext cx="18618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0" i="0" u="none" strike="noStrike" cap="none">
                <a:latin typeface="Arial"/>
                <a:ea typeface="Arial"/>
                <a:cs typeface="Arial"/>
                <a:sym typeface="Arial"/>
              </a:rPr>
              <a:t>Spring 2019</a:t>
            </a:r>
            <a:endParaRPr sz="14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7" name="Google Shape;337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50125" y="1610850"/>
            <a:ext cx="4750071" cy="2682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5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>
                <a:solidFill>
                  <a:srgbClr val="000000"/>
                </a:solidFill>
              </a:rPr>
              <a:t>UV Index</a:t>
            </a:r>
            <a:endParaRPr>
              <a:solidFill>
                <a:srgbClr val="000000"/>
              </a:solidFill>
            </a:endParaRPr>
          </a:p>
        </p:txBody>
      </p:sp>
      <p:pic>
        <p:nvPicPr>
          <p:cNvPr id="343" name="Google Shape;343;p5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5150" y="1816976"/>
            <a:ext cx="3611650" cy="2724975"/>
          </a:xfrm>
          <a:prstGeom prst="rect">
            <a:avLst/>
          </a:prstGeom>
          <a:noFill/>
          <a:ln>
            <a:noFill/>
          </a:ln>
        </p:spPr>
      </p:pic>
      <p:sp>
        <p:nvSpPr>
          <p:cNvPr id="344" name="Google Shape;344;p53"/>
          <p:cNvSpPr txBox="1"/>
          <p:nvPr/>
        </p:nvSpPr>
        <p:spPr>
          <a:xfrm>
            <a:off x="1696278" y="1263456"/>
            <a:ext cx="18618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0" i="0" u="none" strike="noStrike" cap="none">
                <a:latin typeface="Arial"/>
                <a:ea typeface="Arial"/>
                <a:cs typeface="Arial"/>
                <a:sym typeface="Arial"/>
              </a:rPr>
              <a:t>Fall 2018</a:t>
            </a:r>
            <a:endParaRPr sz="14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5" name="Google Shape;345;p53"/>
          <p:cNvSpPr txBox="1"/>
          <p:nvPr/>
        </p:nvSpPr>
        <p:spPr>
          <a:xfrm>
            <a:off x="5917095" y="1263455"/>
            <a:ext cx="18618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0" i="0" u="none" strike="noStrike" cap="none">
                <a:latin typeface="Arial"/>
                <a:ea typeface="Arial"/>
                <a:cs typeface="Arial"/>
                <a:sym typeface="Arial"/>
              </a:rPr>
              <a:t>Spring 2019</a:t>
            </a:r>
            <a:endParaRPr sz="14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6" name="Google Shape;346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46150" y="1816975"/>
            <a:ext cx="4428135" cy="2724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54"/>
          <p:cNvSpPr txBox="1">
            <a:spLocks noGrp="1"/>
          </p:cNvSpPr>
          <p:nvPr>
            <p:ph type="title"/>
          </p:nvPr>
        </p:nvSpPr>
        <p:spPr>
          <a:xfrm>
            <a:off x="311700" y="64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54"/>
          <p:cNvSpPr txBox="1"/>
          <p:nvPr/>
        </p:nvSpPr>
        <p:spPr>
          <a:xfrm>
            <a:off x="947350" y="21375"/>
            <a:ext cx="7466700" cy="31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/>
              <a:t>THANK YOU</a:t>
            </a:r>
            <a:endParaRPr sz="3000"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/>
              <a:t>Dr.  Tim Frank				Rick Sparber  </a:t>
            </a:r>
            <a:endParaRPr sz="3000"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/>
              <a:t>Dr. Lucrecia Alvarez		Rhonda Lee</a:t>
            </a:r>
            <a:endParaRPr sz="3000" b="1"/>
          </a:p>
          <a:p>
            <a:pPr marL="0" lvl="0" indent="0" algn="ctr" rtl="0">
              <a:lnSpc>
                <a:spcPct val="107916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" sz="3000" b="1"/>
              <a:t>Arizona Space Grant		NASA	ANSR</a:t>
            </a:r>
            <a:endParaRPr sz="3000" b="1"/>
          </a:p>
        </p:txBody>
      </p:sp>
      <p:pic>
        <p:nvPicPr>
          <p:cNvPr id="353" name="Google Shape;353;p54"/>
          <p:cNvPicPr preferRelativeResize="0"/>
          <p:nvPr/>
        </p:nvPicPr>
        <p:blipFill rotWithShape="1">
          <a:blip r:embed="rId3">
            <a:alphaModFix/>
          </a:blip>
          <a:srcRect l="9890" t="7450" r="15012"/>
          <a:stretch/>
        </p:blipFill>
        <p:spPr>
          <a:xfrm>
            <a:off x="4191000" y="2033550"/>
            <a:ext cx="4435449" cy="2530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Google Shape;354;p54"/>
          <p:cNvPicPr preferRelativeResize="0"/>
          <p:nvPr/>
        </p:nvPicPr>
        <p:blipFill rotWithShape="1">
          <a:blip r:embed="rId4">
            <a:alphaModFix/>
          </a:blip>
          <a:srcRect t="13963"/>
          <a:stretch/>
        </p:blipFill>
        <p:spPr>
          <a:xfrm>
            <a:off x="534175" y="2005950"/>
            <a:ext cx="3685158" cy="2558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55"/>
          <p:cNvSpPr txBox="1"/>
          <p:nvPr/>
        </p:nvSpPr>
        <p:spPr>
          <a:xfrm>
            <a:off x="3969600" y="1550400"/>
            <a:ext cx="4884600" cy="204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b="1"/>
              <a:t>Questions?</a:t>
            </a:r>
            <a:endParaRPr sz="6000" b="1"/>
          </a:p>
        </p:txBody>
      </p:sp>
      <p:pic>
        <p:nvPicPr>
          <p:cNvPr id="360" name="Google Shape;360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9125" y="691725"/>
            <a:ext cx="3909025" cy="37600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7"/>
          <p:cNvSpPr txBox="1">
            <a:spLocks noGrp="1"/>
          </p:cNvSpPr>
          <p:nvPr>
            <p:ph type="title"/>
          </p:nvPr>
        </p:nvSpPr>
        <p:spPr>
          <a:xfrm>
            <a:off x="-729600" y="537925"/>
            <a:ext cx="10382700" cy="235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0" b="1">
                <a:solidFill>
                  <a:srgbClr val="434343"/>
                </a:solidFill>
              </a:rPr>
              <a:t>Payload Assembly</a:t>
            </a:r>
            <a:endParaRPr sz="7000" b="1">
              <a:solidFill>
                <a:srgbClr val="434343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000000"/>
                </a:solidFill>
              </a:rPr>
              <a:t>Etching the Circuit Board</a:t>
            </a:r>
            <a:endParaRPr b="1">
              <a:solidFill>
                <a:srgbClr val="000000"/>
              </a:solidFill>
            </a:endParaRPr>
          </a:p>
        </p:txBody>
      </p:sp>
      <p:sp>
        <p:nvSpPr>
          <p:cNvPr id="95" name="Google Shape;95;p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96" name="Google Shape;96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058" y="1236725"/>
            <a:ext cx="4555194" cy="341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5400000">
            <a:off x="5195076" y="796411"/>
            <a:ext cx="3418322" cy="4297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9"/>
          <p:cNvSpPr txBox="1">
            <a:spLocks noGrp="1"/>
          </p:cNvSpPr>
          <p:nvPr>
            <p:ph type="title"/>
          </p:nvPr>
        </p:nvSpPr>
        <p:spPr>
          <a:xfrm>
            <a:off x="311700" y="2164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solidFill>
                  <a:srgbClr val="000000"/>
                </a:solidFill>
              </a:rPr>
              <a:t>Constructing the payload</a:t>
            </a:r>
            <a:endParaRPr sz="3500">
              <a:solidFill>
                <a:srgbClr val="000000"/>
              </a:solidFill>
            </a:endParaRPr>
          </a:p>
        </p:txBody>
      </p:sp>
      <p:pic>
        <p:nvPicPr>
          <p:cNvPr id="103" name="Google Shape;103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6275" y="1093675"/>
            <a:ext cx="4783101" cy="3587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9"/>
          <p:cNvPicPr preferRelativeResize="0"/>
          <p:nvPr/>
        </p:nvPicPr>
        <p:blipFill rotWithShape="1">
          <a:blip r:embed="rId4">
            <a:alphaModFix/>
          </a:blip>
          <a:srcRect b="18533"/>
          <a:stretch/>
        </p:blipFill>
        <p:spPr>
          <a:xfrm>
            <a:off x="5309375" y="1093675"/>
            <a:ext cx="3302481" cy="35873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20"/>
          <p:cNvSpPr txBox="1">
            <a:spLocks noGrp="1"/>
          </p:cNvSpPr>
          <p:nvPr>
            <p:ph type="title"/>
          </p:nvPr>
        </p:nvSpPr>
        <p:spPr>
          <a:xfrm>
            <a:off x="0" y="2016900"/>
            <a:ext cx="9144000" cy="1109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>
                <a:solidFill>
                  <a:srgbClr val="FFFFFF"/>
                </a:solidFill>
              </a:rPr>
              <a:t>Global Navigational</a:t>
            </a:r>
            <a:endParaRPr sz="7200">
              <a:solidFill>
                <a:srgbClr val="FFFFFF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>
                <a:solidFill>
                  <a:srgbClr val="FFFFFF"/>
                </a:solidFill>
              </a:rPr>
              <a:t>Satellite System</a:t>
            </a:r>
            <a:endParaRPr sz="72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1"/>
          <p:cNvSpPr txBox="1">
            <a:spLocks noGrp="1"/>
          </p:cNvSpPr>
          <p:nvPr>
            <p:ph type="title"/>
          </p:nvPr>
        </p:nvSpPr>
        <p:spPr>
          <a:xfrm>
            <a:off x="311700" y="1577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2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Positioning System</a:t>
            </a:r>
            <a:endParaRPr sz="4200"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200">
              <a:solidFill>
                <a:srgbClr val="FFFFFF"/>
              </a:solidFill>
              <a:highlight>
                <a:schemeClr val="accent1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" name="Google Shape;116;p21"/>
          <p:cNvSpPr txBox="1">
            <a:spLocks noGrp="1"/>
          </p:cNvSpPr>
          <p:nvPr>
            <p:ph type="body" idx="2"/>
          </p:nvPr>
        </p:nvSpPr>
        <p:spPr>
          <a:xfrm>
            <a:off x="4299000" y="847675"/>
            <a:ext cx="47178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highlight>
                <a:schemeClr val="accent1"/>
              </a:highlight>
            </a:endParaRPr>
          </a:p>
          <a:p>
            <a:pPr marL="457200" lvl="0" indent="-393700" algn="l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2600"/>
              <a:buChar char="●"/>
            </a:pPr>
            <a:r>
              <a:rPr lang="en" sz="2600" b="1">
                <a:solidFill>
                  <a:srgbClr val="000000"/>
                </a:solidFill>
              </a:rPr>
              <a:t>Can make use of all major satellite constellations</a:t>
            </a:r>
            <a:endParaRPr sz="2600" b="1">
              <a:solidFill>
                <a:srgbClr val="000000"/>
              </a:solidFill>
            </a:endParaRPr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Char char="●"/>
            </a:pPr>
            <a:r>
              <a:rPr lang="en" sz="2600" b="1">
                <a:solidFill>
                  <a:srgbClr val="000000"/>
                </a:solidFill>
              </a:rPr>
              <a:t>Accuracy improvement of 4x over GPS</a:t>
            </a:r>
            <a:endParaRPr sz="2600" b="1">
              <a:solidFill>
                <a:srgbClr val="000000"/>
              </a:solidFill>
            </a:endParaRPr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Char char="●"/>
            </a:pPr>
            <a:r>
              <a:rPr lang="en" sz="2600" b="1">
                <a:solidFill>
                  <a:srgbClr val="000000"/>
                </a:solidFill>
              </a:rPr>
              <a:t>Max 22 satellite fix</a:t>
            </a:r>
            <a:endParaRPr sz="2600" b="1">
              <a:solidFill>
                <a:srgbClr val="000000"/>
              </a:solidFill>
            </a:endParaRPr>
          </a:p>
        </p:txBody>
      </p:sp>
      <p:sp>
        <p:nvSpPr>
          <p:cNvPr id="117" name="Google Shape;117;p21"/>
          <p:cNvSpPr txBox="1"/>
          <p:nvPr/>
        </p:nvSpPr>
        <p:spPr>
          <a:xfrm>
            <a:off x="311700" y="3884150"/>
            <a:ext cx="4045200" cy="43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/>
              <a:t>UBLOX NEO 6M-GPS</a:t>
            </a:r>
            <a:endParaRPr sz="2100"/>
          </a:p>
        </p:txBody>
      </p:sp>
      <p:pic>
        <p:nvPicPr>
          <p:cNvPr id="118" name="Google Shape;118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7113" y="1164562"/>
            <a:ext cx="2814374" cy="28143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637</Words>
  <Application>Microsoft Office PowerPoint</Application>
  <PresentationFormat>On-screen Show (16:9)</PresentationFormat>
  <Paragraphs>127</Paragraphs>
  <Slides>43</Slides>
  <Notes>43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7" baseType="lpstr">
      <vt:lpstr>Arial</vt:lpstr>
      <vt:lpstr>Proxima Nova</vt:lpstr>
      <vt:lpstr>Times New Roman</vt:lpstr>
      <vt:lpstr>Simple Light</vt:lpstr>
      <vt:lpstr>Flat Earth Society</vt:lpstr>
      <vt:lpstr>Objectives</vt:lpstr>
      <vt:lpstr>System  Block Diagram</vt:lpstr>
      <vt:lpstr>System Components</vt:lpstr>
      <vt:lpstr>Payload Assembly</vt:lpstr>
      <vt:lpstr>Etching the Circuit Board</vt:lpstr>
      <vt:lpstr>Constructing the payload</vt:lpstr>
      <vt:lpstr>Global Navigational Satellite System</vt:lpstr>
      <vt:lpstr>Positioning System </vt:lpstr>
      <vt:lpstr>Positioning System Output</vt:lpstr>
      <vt:lpstr>MODEM</vt:lpstr>
      <vt:lpstr>The RockBLOCK Modem</vt:lpstr>
      <vt:lpstr>On the Ground / In vehicle</vt:lpstr>
      <vt:lpstr>Inside the payload</vt:lpstr>
      <vt:lpstr>CAMERA</vt:lpstr>
      <vt:lpstr>Fall 2018  360 Fly</vt:lpstr>
      <vt:lpstr>Spring 2019 RunCam 2</vt:lpstr>
      <vt:lpstr>PowerPoint Presentation</vt:lpstr>
      <vt:lpstr>BACTERIA SURVIVAL</vt:lpstr>
      <vt:lpstr>PowerPoint Presentation</vt:lpstr>
      <vt:lpstr>TESTS AND CHALLENGES :</vt:lpstr>
      <vt:lpstr>PowerPoint Presentation</vt:lpstr>
      <vt:lpstr>Biological Testing Methods:</vt:lpstr>
      <vt:lpstr>Dilution and Plate Count:</vt:lpstr>
      <vt:lpstr>Results:</vt:lpstr>
      <vt:lpstr>PowerPoint Presentation</vt:lpstr>
      <vt:lpstr>Future Improvements: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Data</vt:lpstr>
      <vt:lpstr>PowerPoint Presentation</vt:lpstr>
      <vt:lpstr>Temperature vs. Elevation</vt:lpstr>
      <vt:lpstr>Internal Temperature</vt:lpstr>
      <vt:lpstr>External Temperature </vt:lpstr>
      <vt:lpstr>Pressure</vt:lpstr>
      <vt:lpstr>Acceleration X-direction</vt:lpstr>
      <vt:lpstr>Acceleration Y-direction</vt:lpstr>
      <vt:lpstr>UV Index</vt:lpstr>
      <vt:lpstr>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Flat Earth Society</dc:title>
  <cp:lastModifiedBy>Jose H. Inzunza</cp:lastModifiedBy>
  <cp:revision>1</cp:revision>
  <dcterms:modified xsi:type="dcterms:W3CDTF">2019-04-05T23:55:43Z</dcterms:modified>
</cp:coreProperties>
</file>